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8" r:id="rId10"/>
    <p:sldId id="267" r:id="rId11"/>
    <p:sldId id="268" r:id="rId12"/>
    <p:sldId id="269" r:id="rId13"/>
    <p:sldId id="277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606" autoAdjust="0"/>
  </p:normalViewPr>
  <p:slideViewPr>
    <p:cSldViewPr>
      <p:cViewPr varScale="1">
        <p:scale>
          <a:sx n="66" d="100"/>
          <a:sy n="66" d="100"/>
        </p:scale>
        <p:origin x="-14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2.1757500988883037E-2"/>
          <c:y val="0.23008009030742627"/>
          <c:w val="0.64786053438349056"/>
          <c:h val="0.490779050343612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explosion val="25"/>
          <c:dPt>
            <c:idx val="0"/>
            <c:explosion val="18"/>
          </c:dPt>
          <c:dPt>
            <c:idx val="1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187394738060226"/>
                  <c:y val="-0.1598468225752695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77,6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6129643990822451E-2"/>
                  <c:y val="-2.291932840795469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5559630399416011E-2"/>
                  <c:y val="-2.83180341073214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13,0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Земельный налог(%)</c:v>
                </c:pt>
                <c:pt idx="1">
                  <c:v>НДФЛ(%)</c:v>
                </c:pt>
                <c:pt idx="2">
                  <c:v>ЕСХН(%)</c:v>
                </c:pt>
                <c:pt idx="3">
                  <c:v>Налог на  имущество физических лиц(%)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77.599999999999994</c:v>
                </c:pt>
                <c:pt idx="1">
                  <c:v>6.2</c:v>
                </c:pt>
                <c:pt idx="2">
                  <c:v>3.2</c:v>
                </c:pt>
                <c:pt idx="3" formatCode="0.0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00">
              <a:solidFill>
                <a:schemeClr val="tx1"/>
              </a:solidFill>
              <a:prstDash val="solid"/>
            </a:ln>
          </c:spPr>
          <c:explosion val="25"/>
          <c:dPt>
            <c:idx val="0"/>
            <c:spPr>
              <a:solidFill>
                <a:schemeClr val="accent1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Земельный налог(%)</c:v>
                </c:pt>
                <c:pt idx="1">
                  <c:v>НДФЛ(%)</c:v>
                </c:pt>
                <c:pt idx="2">
                  <c:v>ЕСХН(%)</c:v>
                </c:pt>
                <c:pt idx="3">
                  <c:v>Налог на  имущество физических лиц(%)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dLbls>
          <c:showVal val="1"/>
        </c:dLbls>
      </c:pie3DChart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8441031683904141"/>
          <c:y val="3.866881854397132E-2"/>
          <c:w val="0.3053435114503818"/>
          <c:h val="0.9121338912133895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1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4058D-BE42-411A-91AD-851987E06904}" type="datetimeFigureOut">
              <a:rPr lang="ru-RU" smtClean="0"/>
              <a:pPr/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C4AAE-F60B-4D6D-89EE-6FB6761CF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640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C4AAE-F60B-4D6D-89EE-6FB6761CF38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C4AAE-F60B-4D6D-89EE-6FB6761CF38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F40-3FEA-48CC-9761-55CEF5EE3AA0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5A76-4A98-4A4D-BE3B-C058D9ED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8D4-8296-4B80-A11B-7F5124FF1F61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BAA3-3EAA-4319-B8B1-8AE836E62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19F-F9E5-4843-96CA-CF0E7027C334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21A9-E48D-4FB4-9A26-FF388DA3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59E8-2B20-4B61-9F5E-C0666C2270D5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CDF4-9483-4A4E-B6FB-B5B1686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19FF-D685-459F-BE14-6161C6152086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E1AA-AC36-43A0-AF8E-C7BC14B05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AAAF-7CC8-45C9-AC1D-013EA5EEE22F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294-72F0-44A4-8130-50FFDFFBA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5C7B-FB73-413F-A0DA-8CFB9DDFABCF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E090-D489-4753-8594-A24E8D2C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3F27-E2BC-4E54-BB31-DD592C6E0A3E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F3FF-F51E-4206-B49E-7E1379D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BB5-4AAB-41AF-BA4C-5711D39CDEA5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C8A-BF62-4B27-B32D-6310DD098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F367-DA4E-4A7A-AE9B-F9E2C41E3D3D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CBC8-FFD1-4FB3-8E19-227123C1A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FCD3-70EE-4232-A238-31EB1B335ED2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BE45-C468-4D7A-ABA0-8E1396AE8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06EDB-1EBA-4A97-896D-6153997FE4CD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4D8D0-66FF-4E49-8BF2-1672FFA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72;&#1085;&#1099;&#1095;&#1089;&#1082;&#1086;&#1077;-&#1072;&#1076;&#1084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g1.liveinternet.ru/images/attach/c/9/107/382/107382253_1051942011mnogodet.jpg" TargetMode="External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proshkolu.ru/user/lavr63-66/file/529707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81000" y="2571745"/>
            <a:ext cx="8458200" cy="35040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331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458200" cy="207170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 отчету об исполнении бюджет</a:t>
            </a:r>
            <a:r>
              <a:rPr lang="ru-RU" sz="2800" b="1" dirty="0" smtClean="0">
                <a:solidFill>
                  <a:srgbClr val="002060"/>
                </a:solidFill>
                <a:latin typeface="Arial" charset="0"/>
              </a:rPr>
              <a:t>а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Барковского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муниципального образования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Балашовского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района за 2016 год</a:t>
            </a:r>
            <a:endParaRPr lang="ru-RU" sz="2800" b="1" dirty="0" smtClean="0">
              <a:solidFill>
                <a:srgbClr val="002060"/>
              </a:solidFill>
              <a:latin typeface="Arial" charset="0"/>
            </a:endParaRPr>
          </a:p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Отчет об исполнении бюджета  на очередной финансовый год принят Решением Совета депутатов </a:t>
            </a:r>
            <a:r>
              <a:rPr lang="ru-RU" sz="1800" b="1" dirty="0" err="1" smtClean="0">
                <a:solidFill>
                  <a:srgbClr val="002060"/>
                </a:solidFill>
                <a:latin typeface="Arial" charset="0"/>
              </a:rPr>
              <a:t>Барковского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муниципального образования от 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10.04.2017 г. № 13-02</a:t>
            </a:r>
          </a:p>
        </p:txBody>
      </p:sp>
      <p:pic>
        <p:nvPicPr>
          <p:cNvPr id="13315" name="Picture 2" descr="C:\Users\Анастасия\Desktop\07941944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5550" y="3571875"/>
            <a:ext cx="3894138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50" cy="4460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2071688"/>
            <a:ext cx="2214562" cy="1789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2071689"/>
            <a:ext cx="314325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2238375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207420"/>
              </p:ext>
            </p:extLst>
          </p:nvPr>
        </p:nvGraphicFramePr>
        <p:xfrm>
          <a:off x="214313" y="4149079"/>
          <a:ext cx="8786874" cy="2292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397"/>
                <a:gridCol w="3732477"/>
              </a:tblGrid>
              <a:tr h="86409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поступления  в бюджет </a:t>
                      </a:r>
                    </a:p>
                    <a:p>
                      <a:pPr algn="ctr"/>
                      <a:r>
                        <a:rPr lang="ru-RU" sz="1800" baseline="0" dirty="0" err="1" smtClean="0">
                          <a:solidFill>
                            <a:schemeClr val="tx1"/>
                          </a:solidFill>
                        </a:rPr>
                        <a:t>Барковского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</a:rPr>
                        <a:t> муниципального образования в 2016г.</a:t>
                      </a:r>
                    </a:p>
                    <a:p>
                      <a:pPr algn="r"/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тыс.руб.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Дотации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48,6</a:t>
                      </a:r>
                      <a:endParaRPr lang="ru-RU" sz="17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Субвенции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63,0</a:t>
                      </a:r>
                      <a:endParaRPr lang="ru-RU" sz="17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1700" b="1" dirty="0" smtClean="0"/>
                        <a:t>Межбюджетные трансферты</a:t>
                      </a:r>
                      <a:endParaRPr lang="ru-RU" sz="1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/>
                        <a:t>239,7</a:t>
                      </a:r>
                      <a:endParaRPr lang="ru-RU" sz="17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Расходы бюджета </a:t>
            </a:r>
            <a:r>
              <a:rPr lang="ru-RU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dirty="0" smtClean="0">
                <a:solidFill>
                  <a:schemeClr val="tx1"/>
                </a:solidFill>
              </a:rPr>
              <a:t> муниципального образования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на 2016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1726411"/>
              </p:ext>
            </p:extLst>
          </p:nvPr>
        </p:nvGraphicFramePr>
        <p:xfrm>
          <a:off x="214313" y="1844824"/>
          <a:ext cx="8686800" cy="3947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28884"/>
              </a:tblGrid>
              <a:tr h="770419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РАСХОДЫ, всего тыс.руб.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3151,9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54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Общегосударственные вопросы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2421,9</a:t>
                      </a:r>
                      <a:endParaRPr lang="ru-RU" b="1" dirty="0"/>
                    </a:p>
                  </a:txBody>
                  <a:tcPr/>
                </a:tc>
              </a:tr>
              <a:tr h="6354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оборона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63,0</a:t>
                      </a:r>
                      <a:endParaRPr lang="ru-RU" b="1" dirty="0"/>
                    </a:p>
                  </a:txBody>
                  <a:tcPr/>
                </a:tc>
              </a:tr>
              <a:tr h="6354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Национальная экономика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217,9</a:t>
                      </a:r>
                      <a:endParaRPr lang="ru-RU" b="1" dirty="0"/>
                    </a:p>
                  </a:txBody>
                  <a:tcPr/>
                </a:tc>
              </a:tr>
              <a:tr h="6354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Жилищно-коммунальное хозяйство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433,9</a:t>
                      </a:r>
                      <a:endParaRPr lang="ru-RU" b="1" dirty="0"/>
                    </a:p>
                  </a:txBody>
                  <a:tcPr/>
                </a:tc>
              </a:tr>
              <a:tr h="635487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Физическая культура и спорт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15,2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Структура расходов бюджета </a:t>
            </a:r>
            <a:r>
              <a:rPr lang="ru-RU" sz="29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900" dirty="0" smtClean="0">
                <a:solidFill>
                  <a:schemeClr val="tx1"/>
                </a:solidFill>
              </a:rPr>
              <a:t> муниципального образования на 2016 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2662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6880907"/>
              </p:ext>
            </p:extLst>
          </p:nvPr>
        </p:nvGraphicFramePr>
        <p:xfrm>
          <a:off x="251520" y="1340768"/>
          <a:ext cx="8640960" cy="5328592"/>
        </p:xfrm>
        <a:graphic>
          <a:graphicData uri="http://schemas.openxmlformats.org/presentationml/2006/ole">
            <p:oleObj spid="_x0000_s26632" name="Worksheet" r:id="rId3" imgW="8429637" imgH="492456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Расходы на содержание органов местного самоуправления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7664781"/>
              </p:ext>
            </p:extLst>
          </p:nvPr>
        </p:nvGraphicFramePr>
        <p:xfrm>
          <a:off x="142875" y="1643063"/>
          <a:ext cx="8786874" cy="1587203"/>
        </p:xfrm>
        <a:graphic>
          <a:graphicData uri="http://schemas.openxmlformats.org/drawingml/2006/table">
            <a:tbl>
              <a:tblPr/>
              <a:tblGrid>
                <a:gridCol w="7313184"/>
                <a:gridCol w="1473690"/>
              </a:tblGrid>
              <a:tr h="21510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высшего должностного лица муниципального образования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Барковского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муниципального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1810,8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осуществление первичного воинского учета на территории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2360,1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6100" y="3500438"/>
            <a:ext cx="4572000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 – </a:t>
            </a:r>
            <a:r>
              <a:rPr lang="ru-RU" b="1" dirty="0" smtClean="0"/>
              <a:t>3 человека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388" y="3429000"/>
            <a:ext cx="388778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</a:rPr>
              <a:t>Жителей </a:t>
            </a:r>
            <a:r>
              <a:rPr lang="ru-RU" b="1" dirty="0" err="1" smtClean="0">
                <a:solidFill>
                  <a:srgbClr val="000000"/>
                </a:solidFill>
              </a:rPr>
              <a:t>Барковского</a:t>
            </a:r>
            <a:r>
              <a:rPr lang="ru-RU" b="1" dirty="0" smtClean="0">
                <a:solidFill>
                  <a:srgbClr val="000000"/>
                </a:solidFill>
              </a:rPr>
              <a:t> муниципального образования-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 1219</a:t>
            </a:r>
            <a:r>
              <a:rPr lang="ru-RU" b="1" dirty="0" smtClean="0">
                <a:solidFill>
                  <a:srgbClr val="000000"/>
                </a:solidFill>
              </a:rPr>
              <a:t>  </a:t>
            </a:r>
            <a:r>
              <a:rPr lang="ru-RU" b="1" dirty="0">
                <a:solidFill>
                  <a:srgbClr val="000000"/>
                </a:solidFill>
              </a:rPr>
              <a:t>человек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 (по состоянию на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01.12.2016)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Контактная информация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обратная связь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5214949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Информация подготовлена специалистом администрации </a:t>
            </a:r>
            <a:r>
              <a:rPr lang="ru-RU" sz="2600" b="1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600" b="1" dirty="0" smtClean="0">
                <a:solidFill>
                  <a:schemeClr val="tx1"/>
                </a:solidFill>
              </a:rPr>
              <a:t> муниципального образования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Наш адрес: 412351, Саратовская обл., </a:t>
            </a:r>
            <a:r>
              <a:rPr lang="ru-RU" sz="2600" b="1" dirty="0" err="1" smtClean="0">
                <a:solidFill>
                  <a:schemeClr val="tx1"/>
                </a:solidFill>
              </a:rPr>
              <a:t>Балашовский</a:t>
            </a:r>
            <a:r>
              <a:rPr lang="ru-RU" sz="2600" b="1" dirty="0" smtClean="0">
                <a:solidFill>
                  <a:schemeClr val="tx1"/>
                </a:solidFill>
              </a:rPr>
              <a:t>           р-</a:t>
            </a:r>
            <a:r>
              <a:rPr lang="ru-RU" sz="2600" b="1" dirty="0" err="1" smtClean="0">
                <a:solidFill>
                  <a:schemeClr val="tx1"/>
                </a:solidFill>
              </a:rPr>
              <a:t>н,с.Барки</a:t>
            </a:r>
            <a:r>
              <a:rPr lang="ru-RU" sz="2600" b="1" dirty="0" smtClean="0">
                <a:solidFill>
                  <a:schemeClr val="tx1"/>
                </a:solidFill>
              </a:rPr>
              <a:t>, ул.Коммунистическая,72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Телефон: (84545)7-41-35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Адрес электронной почты: </a:t>
            </a:r>
            <a:r>
              <a:rPr lang="en-US" sz="2600" b="1" dirty="0" smtClean="0">
                <a:solidFill>
                  <a:schemeClr val="tx1"/>
                </a:solidFill>
              </a:rPr>
              <a:t>barcki2009@yandex.ru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Сайт администрации: 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www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.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baladmin.ru 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адм.Балашовского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  /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Барковское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МО/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Что такое бюджет 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214313" y="1428750"/>
            <a:ext cx="3000375" cy="1571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ДОХОДЫ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pic>
        <p:nvPicPr>
          <p:cNvPr id="16387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1500188"/>
            <a:ext cx="1928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12"/>
          <p:cNvSpPr txBox="1">
            <a:spLocks/>
          </p:cNvSpPr>
          <p:nvPr/>
        </p:nvSpPr>
        <p:spPr>
          <a:xfrm>
            <a:off x="5857875" y="1500188"/>
            <a:ext cx="3000375" cy="1571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b="1" u="sng" dirty="0">
                <a:solidFill>
                  <a:schemeClr val="tx1"/>
                </a:solidFill>
              </a:rPr>
              <a:t>РАСХОДЫ</a:t>
            </a:r>
            <a:endParaRPr lang="ru-RU" sz="3200" dirty="0">
              <a:solidFill>
                <a:schemeClr val="tx1"/>
              </a:solidFill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dirty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"/>
              <a:defRPr/>
            </a:pP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88" y="3214688"/>
            <a:ext cx="7286625" cy="8302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0" y="4357688"/>
            <a:ext cx="2500313" cy="1077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0" y="4286250"/>
            <a:ext cx="2190750" cy="132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pic>
        <p:nvPicPr>
          <p:cNvPr id="1639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0" y="4214813"/>
            <a:ext cx="1454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500" y="5857875"/>
            <a:ext cx="828675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Сбалансированность бюджета по доходам и расходам – основополагающее требование, предъявляемое  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Какие бывают бюджеты ?</a:t>
            </a:r>
            <a:endParaRPr lang="ru-RU" dirty="0"/>
          </a:p>
        </p:txBody>
      </p:sp>
      <p:pic>
        <p:nvPicPr>
          <p:cNvPr id="17410" name="Picture 4" descr="http://im2-tub-ru.yandex.net/i?id=33932168-70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" y="2143125"/>
            <a:ext cx="2143125" cy="1428750"/>
          </a:xfrm>
        </p:spPr>
      </p:pic>
      <p:pic>
        <p:nvPicPr>
          <p:cNvPr id="17411" name="Picture 2" descr="http://im3-tub-ru.yandex.net/i?id=273832808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11"/>
          <p:cNvSpPr txBox="1">
            <a:spLocks noChangeArrowheads="1"/>
          </p:cNvSpPr>
          <p:nvPr/>
        </p:nvSpPr>
        <p:spPr bwMode="auto">
          <a:xfrm>
            <a:off x="571500" y="1571625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семьи</a:t>
            </a: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5786438" y="1571625"/>
            <a:ext cx="2903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организаций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00188" y="3786188"/>
            <a:ext cx="6143625" cy="5000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200" b="1" dirty="0">
                <a:solidFill>
                  <a:schemeClr val="tx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5072063"/>
            <a:ext cx="2643188" cy="1357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63" y="5072063"/>
            <a:ext cx="2928937" cy="10779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50" y="5214938"/>
            <a:ext cx="2071688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tx1"/>
                </a:solidFill>
              </a:rPr>
              <a:t>(местные бюджеты)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43375" y="1500188"/>
            <a:ext cx="357188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2184110">
            <a:off x="1836738" y="444500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731630">
            <a:off x="65214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492409">
            <a:off x="2928938" y="142875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668854">
            <a:off x="5100638" y="14335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1"/>
                </a:solidFill>
              </a:rPr>
              <a:t>Бюджетный процесс – ежегодное формирование и исполнение бюджета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Исполнение бюджета в текущем году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Формирование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Составление проекта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Рассмотрение проекта бюджета очередного года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4294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Гражданин, его участие в бюджетном процессе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47942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i="1" smtClean="0">
                <a:solidFill>
                  <a:schemeClr val="tx1"/>
                </a:solidFill>
              </a:rPr>
              <a:t>Помогает формировать доходную  часть бюджета</a:t>
            </a:r>
          </a:p>
          <a:p>
            <a:pPr eaLnBrk="1" hangingPunct="1"/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75" y="178593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14813" y="3714750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500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2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857375"/>
            <a:ext cx="177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57224" y="3000372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9466" name="Прямоугольник 8"/>
          <p:cNvSpPr>
            <a:spLocks noChangeArrowheads="1"/>
          </p:cNvSpPr>
          <p:nvPr/>
        </p:nvSpPr>
        <p:spPr bwMode="auto">
          <a:xfrm>
            <a:off x="571500" y="4286250"/>
            <a:ext cx="83581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pic>
        <p:nvPicPr>
          <p:cNvPr id="19467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6" descr="школа - Елена Анатольевна Лаврентьева">
            <a:hlinkClick r:id="rId5" tooltip="далее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8" descr="http://img1.liveinternet.ru/images/attach/c/9/107/382/107382253_1051942011mnogode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50" y="5857875"/>
            <a:ext cx="1143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13" y="5857875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75" y="5857875"/>
            <a:ext cx="1214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Основные параметры бюджета БАРКОВСКОГО муниципального образования на 2016 год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14718768"/>
              </p:ext>
            </p:extLst>
          </p:nvPr>
        </p:nvGraphicFramePr>
        <p:xfrm>
          <a:off x="214313" y="1772815"/>
          <a:ext cx="8715405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9"/>
                <a:gridCol w="3000396"/>
              </a:tblGrid>
              <a:tr h="1009912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Прогнозируемые показатели на 2016 год, тыс.руб.</a:t>
                      </a:r>
                      <a:endParaRPr lang="ru-RU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Общий объем доходов,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2391,0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налоговые и неналоговые доходы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2039,7</a:t>
                      </a:r>
                      <a:endParaRPr lang="ru-RU" sz="2000" b="1" dirty="0"/>
                    </a:p>
                  </a:txBody>
                  <a:tcPr/>
                </a:tc>
              </a:tr>
              <a:tr h="70387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Безвозмездные</a:t>
                      </a:r>
                      <a:r>
                        <a:rPr lang="ru-RU" sz="2000" b="1" baseline="0" dirty="0" smtClean="0"/>
                        <a:t> поступления из других бюджетов бюджетной системы РФ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351,3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Общий объем</a:t>
                      </a:r>
                      <a:r>
                        <a:rPr lang="ru-RU" sz="2000" b="1" baseline="0" dirty="0" smtClean="0"/>
                        <a:t> расходов,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3715,7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 них: на</a:t>
                      </a:r>
                      <a:r>
                        <a:rPr lang="ru-RU" sz="2000" b="1" baseline="0" dirty="0" smtClean="0"/>
                        <a:t> содержание органов ОМСУ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2597,2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оборона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63,0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экономика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329,4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Жилищно-коммунальное хозяйство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706,1</a:t>
                      </a:r>
                      <a:endParaRPr lang="ru-RU" sz="2000" b="1" dirty="0"/>
                    </a:p>
                  </a:txBody>
                  <a:tcPr/>
                </a:tc>
              </a:tr>
              <a:tr h="397844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Физическая культура и спорт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20,0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Доходы бюджета </a:t>
            </a:r>
            <a:r>
              <a:rPr lang="ru-RU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dirty="0" smtClean="0">
                <a:solidFill>
                  <a:schemeClr val="tx1"/>
                </a:solidFill>
              </a:rPr>
              <a:t> муниципального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85750" y="1571625"/>
            <a:ext cx="3566170" cy="66040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НАЛОГОВЫЕ   ДОХОДЫ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1628800"/>
            <a:ext cx="4072508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БЕЗВОЗМЕЗДНЫЕ ПОСТУПЛЕНИЯ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2428875"/>
          <a:ext cx="3566740" cy="731520"/>
        </p:xfrm>
        <a:graphic>
          <a:graphicData uri="http://schemas.openxmlformats.org/drawingml/2006/table">
            <a:tbl>
              <a:tblPr/>
              <a:tblGrid>
                <a:gridCol w="3566740"/>
              </a:tblGrid>
              <a:tr h="7120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в бюджет от уплаты налогов, установленных Налоговым кодексом РФ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0" y="2428875"/>
          <a:ext cx="4000516" cy="784101"/>
        </p:xfrm>
        <a:graphic>
          <a:graphicData uri="http://schemas.openxmlformats.org/drawingml/2006/table">
            <a:tbl>
              <a:tblPr/>
              <a:tblGrid>
                <a:gridCol w="4000516"/>
              </a:tblGrid>
              <a:tr h="7841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финансовая помощь из бюджетов 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других уровней</a:t>
                      </a: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(межбюджетные трансферты)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15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03005880"/>
              </p:ext>
            </p:extLst>
          </p:nvPr>
        </p:nvGraphicFramePr>
        <p:xfrm>
          <a:off x="215900" y="3505200"/>
          <a:ext cx="8393113" cy="2552700"/>
        </p:xfrm>
        <a:graphic>
          <a:graphicData uri="http://schemas.openxmlformats.org/presentationml/2006/ole">
            <p:oleObj spid="_x0000_s21522" name="Worksheet" r:id="rId3" imgW="6467374" imgH="197171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858280" cy="92869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Налоговые доходы </a:t>
            </a:r>
            <a:r>
              <a:rPr lang="ru-RU" sz="28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800" dirty="0" smtClean="0">
                <a:solidFill>
                  <a:schemeClr val="tx1"/>
                </a:solidFill>
              </a:rPr>
              <a:t> муниципального образования в 2016 г.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4261038"/>
              </p:ext>
            </p:extLst>
          </p:nvPr>
        </p:nvGraphicFramePr>
        <p:xfrm>
          <a:off x="304800" y="1700807"/>
          <a:ext cx="8686800" cy="375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836"/>
                <a:gridCol w="2847964"/>
              </a:tblGrid>
              <a:tr h="96490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доходы всего, тыс.руб.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1572,3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9127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Налог на доходы физических</a:t>
                      </a:r>
                      <a:r>
                        <a:rPr lang="ru-RU" sz="2000" b="1" baseline="0" dirty="0" smtClean="0"/>
                        <a:t> лиц, тыс.руб.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97,9</a:t>
                      </a:r>
                      <a:endParaRPr lang="ru-RU" sz="2000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Единый сельскохозяйственный налог, тыс.руб.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49,6</a:t>
                      </a:r>
                      <a:endParaRPr lang="ru-RU" sz="2000" b="1" dirty="0"/>
                    </a:p>
                  </a:txBody>
                  <a:tcPr/>
                </a:tc>
              </a:tr>
              <a:tr h="77768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Налог на имущество физических лиц, тыс.руб.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205,0</a:t>
                      </a:r>
                      <a:endParaRPr lang="ru-RU" sz="2000" b="1" dirty="0"/>
                    </a:p>
                  </a:txBody>
                  <a:tcPr/>
                </a:tc>
              </a:tr>
              <a:tr h="676877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Земельный налог, тыс.руб.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1219,8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Структура налоговых доходов бюджета </a:t>
            </a:r>
            <a:r>
              <a:rPr lang="ru-RU" sz="27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700" dirty="0" smtClean="0">
                <a:solidFill>
                  <a:schemeClr val="tx1"/>
                </a:solidFill>
              </a:rPr>
              <a:t> муниципального образования на 2016 год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Налоговые доходы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0913690"/>
              </p:ext>
            </p:extLst>
          </p:nvPr>
        </p:nvGraphicFramePr>
        <p:xfrm>
          <a:off x="611560" y="2348880"/>
          <a:ext cx="8216900" cy="4184650"/>
        </p:xfrm>
        <a:graphic>
          <a:graphicData uri="http://schemas.openxmlformats.org/presentationml/2006/ole">
            <p:oleObj spid="_x0000_s55307" name="Диаграмма" r:id="rId4" imgW="8934575" imgH="4552769" progId="MSGraph.Chart.8">
              <p:embed followColorScheme="full"/>
            </p:oleObj>
          </a:graphicData>
        </a:graphic>
      </p:graphicFrame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45061218"/>
              </p:ext>
            </p:extLst>
          </p:nvPr>
        </p:nvGraphicFramePr>
        <p:xfrm>
          <a:off x="0" y="2132856"/>
          <a:ext cx="896448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1028</TotalTime>
  <Words>712</Words>
  <Application>Microsoft Office PowerPoint</Application>
  <PresentationFormat>Экран (4:3)</PresentationFormat>
  <Paragraphs>130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Трек</vt:lpstr>
      <vt:lpstr>Диаграмма</vt:lpstr>
      <vt:lpstr>Worksheet</vt:lpstr>
      <vt:lpstr>Бюджет для граждан 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Гражданин, его участие в бюджетном процессе</vt:lpstr>
      <vt:lpstr>Основные параметры бюджета БАРКОВСКОГО муниципального образования на 2016 год</vt:lpstr>
      <vt:lpstr>Доходы бюджета БАРКовского муниципального образования</vt:lpstr>
      <vt:lpstr>Налоговые доходы БАРКовского муниципального образования в 2016 г.</vt:lpstr>
      <vt:lpstr>Структура налоговых доходов бюджета Барковского муниципального образования на 2016 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Расходы бюджета Барковского муниципального образования  на 2016 год</vt:lpstr>
      <vt:lpstr>Структура расходов бюджета барковского муниципального образования на 2016 г.</vt:lpstr>
      <vt:lpstr>Расходы на содержание органов местного самоуправления</vt:lpstr>
      <vt:lpstr>Контактная информация  и 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Анастасия</dc:creator>
  <cp:lastModifiedBy>user</cp:lastModifiedBy>
  <cp:revision>93</cp:revision>
  <dcterms:created xsi:type="dcterms:W3CDTF">2015-12-04T12:27:38Z</dcterms:created>
  <dcterms:modified xsi:type="dcterms:W3CDTF">2017-04-12T11:59:03Z</dcterms:modified>
</cp:coreProperties>
</file>